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57" r:id="rId3"/>
    <p:sldId id="258" r:id="rId4"/>
    <p:sldId id="261" r:id="rId5"/>
    <p:sldId id="259" r:id="rId6"/>
    <p:sldId id="268" r:id="rId7"/>
    <p:sldId id="260" r:id="rId8"/>
    <p:sldId id="262" r:id="rId9"/>
    <p:sldId id="265" r:id="rId10"/>
    <p:sldId id="267" r:id="rId11"/>
    <p:sldId id="273" r:id="rId12"/>
    <p:sldId id="274" r:id="rId13"/>
    <p:sldId id="270" r:id="rId14"/>
    <p:sldId id="263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203A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43" autoAdjust="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286BE-971D-46AD-ADB5-03EF39587590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E13557-3E07-45E6-97D0-C6843A9A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460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13557-3E07-45E6-97D0-C6843A9A55A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396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4E42-09C3-4BE2-979D-0F84EDB69038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548CC-4351-47E7-B09C-6F8D6B7EA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76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4E42-09C3-4BE2-979D-0F84EDB69038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548CC-4351-47E7-B09C-6F8D6B7EA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789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4E42-09C3-4BE2-979D-0F84EDB69038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548CC-4351-47E7-B09C-6F8D6B7EA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364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4E42-09C3-4BE2-979D-0F84EDB69038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548CC-4351-47E7-B09C-6F8D6B7EA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887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4E42-09C3-4BE2-979D-0F84EDB69038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548CC-4351-47E7-B09C-6F8D6B7EA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444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4E42-09C3-4BE2-979D-0F84EDB69038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548CC-4351-47E7-B09C-6F8D6B7EA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420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4E42-09C3-4BE2-979D-0F84EDB69038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548CC-4351-47E7-B09C-6F8D6B7EA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045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4E42-09C3-4BE2-979D-0F84EDB69038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548CC-4351-47E7-B09C-6F8D6B7EA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618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4E42-09C3-4BE2-979D-0F84EDB69038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548CC-4351-47E7-B09C-6F8D6B7EA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876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4E42-09C3-4BE2-979D-0F84EDB69038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548CC-4351-47E7-B09C-6F8D6B7EA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76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04E42-09C3-4BE2-979D-0F84EDB69038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548CC-4351-47E7-B09C-6F8D6B7EA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429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04E42-09C3-4BE2-979D-0F84EDB69038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548CC-4351-47E7-B09C-6F8D6B7EA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996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00216" y="503667"/>
            <a:ext cx="693644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Музыкотерапия</a:t>
            </a:r>
          </a:p>
          <a:p>
            <a:pPr algn="ctr"/>
            <a:r>
              <a:rPr lang="ru-RU" sz="66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 </a:t>
            </a:r>
          </a:p>
          <a:p>
            <a:pPr algn="ctr"/>
            <a:r>
              <a:rPr lang="ru-RU" sz="66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</a:t>
            </a:r>
            <a:r>
              <a:rPr lang="ru-RU" sz="66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етском саду</a:t>
            </a:r>
            <a:endParaRPr lang="ru-RU" sz="66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400" y="5257800"/>
            <a:ext cx="57219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Подготовила:</a:t>
            </a:r>
          </a:p>
          <a:p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музыкальный руководитель</a:t>
            </a:r>
          </a:p>
          <a:p>
            <a:r>
              <a:rPr lang="ru-RU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Таликина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Юлия Владимировна</a:t>
            </a: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7312" y="103557"/>
            <a:ext cx="10317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автономное дошкольное образовательное учреждение детский сад №47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7786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17418" y="471055"/>
            <a:ext cx="10972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Музыка – источник особой детской радости.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раннем возрасте ребенок открывает для себя красоту музыки,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ее волшебную силу, а в различной музыкальной деятельности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раскрывает себя, свой творческий потенциал.</a:t>
            </a: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Важнейшей задачей музыкального воспитания </a:t>
            </a: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раннего возраста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</a:p>
          <a:p>
            <a:pPr algn="ctr"/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развитие отзывчивости на музыку.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54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42109" y="777704"/>
            <a:ext cx="1061258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i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ФОРМЫ МУЗЫКОТЕРАПИИ:</a:t>
            </a:r>
          </a:p>
          <a:p>
            <a:pPr lvl="0"/>
            <a:endParaRPr lang="ru-RU" sz="3600" i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АКТИВНАЯ  - </a:t>
            </a:r>
            <a:r>
              <a:rPr lang="ru-RU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двигательная импровизация </a:t>
            </a:r>
          </a:p>
          <a:p>
            <a:pPr lvl="0"/>
            <a:r>
              <a:rPr lang="ru-RU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соответствующий характер музыки, </a:t>
            </a:r>
          </a:p>
          <a:p>
            <a:pPr lvl="0"/>
            <a:r>
              <a:rPr lang="ru-RU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ребенок является </a:t>
            </a:r>
            <a:r>
              <a:rPr lang="ru-RU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активным участником процесса.</a:t>
            </a:r>
          </a:p>
          <a:p>
            <a:pPr lvl="0"/>
            <a:r>
              <a:rPr lang="ru-RU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ПАССИВНАЯ – </a:t>
            </a:r>
            <a:r>
              <a:rPr lang="ru-RU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целенаправленное прослушивание </a:t>
            </a:r>
          </a:p>
          <a:p>
            <a:pPr lvl="0"/>
            <a:r>
              <a:rPr lang="ru-RU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музыки или фоновое звучание музыки, где ребенок является </a:t>
            </a:r>
            <a:r>
              <a:rPr lang="ru-RU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слушателем.</a:t>
            </a:r>
            <a:endParaRPr lang="ru-RU" sz="36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086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33" y="-152401"/>
            <a:ext cx="12192000" cy="773906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5636" y="304801"/>
            <a:ext cx="1159625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пассивной музыкотерапии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предлагаются музыкальные</a:t>
            </a:r>
          </a:p>
          <a:p>
            <a:pPr lvl="0"/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произведения близкие по эмоциональному состоянию ребенка. </a:t>
            </a:r>
          </a:p>
          <a:p>
            <a:pPr lvl="0"/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направлен на </a:t>
            </a:r>
            <a:r>
              <a:rPr lang="ru-RU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положительного </a:t>
            </a:r>
          </a:p>
          <a:p>
            <a:pPr lvl="0"/>
            <a:r>
              <a:rPr lang="ru-RU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эмоционального состояния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и на выход ребенка </a:t>
            </a:r>
          </a:p>
          <a:p>
            <a:pPr lvl="0"/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проблемной ситуации.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5636" y="3435927"/>
            <a:ext cx="11894128" cy="2907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пассивной музыкотерапии можно использовать </a:t>
            </a:r>
          </a:p>
          <a:p>
            <a:pPr lvl="0"/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нескольких вариантах: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Музыкальная картинка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Музыкальное моделирование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сон</a:t>
            </a:r>
            <a:endParaRPr lang="ru-RU" sz="36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978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138545" y="301064"/>
            <a:ext cx="12039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3200" b="1" i="1" dirty="0" smtClean="0">
                <a:solidFill>
                  <a:srgbClr val="1220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Активная </a:t>
            </a:r>
            <a:r>
              <a:rPr lang="ru-RU" sz="3200" b="1" i="1" dirty="0">
                <a:solidFill>
                  <a:srgbClr val="1220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музыкотерапия </a:t>
            </a:r>
            <a:r>
              <a:rPr lang="ru-RU" sz="3200" dirty="0">
                <a:solidFill>
                  <a:srgbClr val="1220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основана на активной работе </a:t>
            </a:r>
          </a:p>
          <a:p>
            <a:pPr lvl="0"/>
            <a:r>
              <a:rPr lang="ru-RU" sz="3200" dirty="0" smtClean="0">
                <a:solidFill>
                  <a:srgbClr val="1220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ребенка </a:t>
            </a:r>
            <a:r>
              <a:rPr lang="ru-RU" sz="3200" dirty="0">
                <a:solidFill>
                  <a:srgbClr val="1220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музыкальным материалом</a:t>
            </a:r>
            <a:r>
              <a:rPr lang="ru-RU" sz="3200" dirty="0" smtClean="0">
                <a:solidFill>
                  <a:srgbClr val="1220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1220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/>
            <a:r>
              <a:rPr lang="ru-RU" sz="3200" b="1" i="1" u="sng" dirty="0" smtClean="0">
                <a:solidFill>
                  <a:srgbClr val="1220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Выделяют </a:t>
            </a:r>
            <a:r>
              <a:rPr lang="ru-RU" sz="3200" b="1" i="1" u="sng" dirty="0">
                <a:solidFill>
                  <a:srgbClr val="1220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такие виды:</a:t>
            </a:r>
          </a:p>
          <a:p>
            <a:pPr marL="457200" lvl="0" indent="-457200" algn="r">
              <a:buFont typeface="Arial" panose="020B0604020202020204" pitchFamily="34" charset="0"/>
              <a:buChar char="•"/>
            </a:pPr>
            <a:r>
              <a:rPr lang="ru-RU" sz="3200" b="1" i="1" dirty="0">
                <a:solidFill>
                  <a:srgbClr val="1220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Кинезитерапия</a:t>
            </a:r>
            <a:r>
              <a:rPr lang="ru-RU" sz="3200" dirty="0">
                <a:solidFill>
                  <a:srgbClr val="1220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танцевальная часть терапии.</a:t>
            </a:r>
          </a:p>
          <a:p>
            <a:pPr marL="457200" lvl="0" indent="-457200" algn="r">
              <a:buFont typeface="Arial" panose="020B0604020202020204" pitchFamily="34" charset="0"/>
              <a:buChar char="•"/>
            </a:pPr>
            <a:r>
              <a:rPr lang="ru-RU" sz="3200" b="1" i="1" dirty="0" smtClean="0">
                <a:solidFill>
                  <a:srgbClr val="1220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Вокалотерапия</a:t>
            </a:r>
            <a:r>
              <a:rPr lang="ru-RU" sz="3200" dirty="0" smtClean="0">
                <a:solidFill>
                  <a:srgbClr val="1220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1220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формирование </a:t>
            </a:r>
            <a:r>
              <a:rPr lang="ru-RU" sz="3200" dirty="0" smtClean="0">
                <a:solidFill>
                  <a:srgbClr val="1220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оптимистичного настроения с </a:t>
            </a:r>
            <a:r>
              <a:rPr lang="ru-RU" sz="3200" dirty="0">
                <a:solidFill>
                  <a:srgbClr val="1220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вокальной деятельности ребенка.</a:t>
            </a:r>
          </a:p>
          <a:p>
            <a:pPr marL="457200" lvl="0" indent="-457200" algn="r">
              <a:buFont typeface="Arial" panose="020B0604020202020204" pitchFamily="34" charset="0"/>
              <a:buChar char="•"/>
            </a:pPr>
            <a:r>
              <a:rPr lang="ru-RU" sz="3200" b="1" i="1" dirty="0">
                <a:solidFill>
                  <a:srgbClr val="1220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Игра на музыкальных инструментах </a:t>
            </a:r>
            <a:r>
              <a:rPr lang="ru-RU" sz="3200" dirty="0">
                <a:solidFill>
                  <a:srgbClr val="1220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 </a:t>
            </a:r>
          </a:p>
          <a:p>
            <a:pPr lvl="0" algn="r"/>
            <a:r>
              <a:rPr lang="ru-RU" sz="3200" dirty="0">
                <a:solidFill>
                  <a:srgbClr val="1220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положительные эмоции при помощи извлечения звуков </a:t>
            </a:r>
          </a:p>
          <a:p>
            <a:pPr lvl="0" algn="r"/>
            <a:r>
              <a:rPr lang="ru-RU" sz="3200" dirty="0">
                <a:solidFill>
                  <a:srgbClr val="1220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из музыкальных инструментов или простукивая различные </a:t>
            </a:r>
          </a:p>
          <a:p>
            <a:pPr lvl="0" algn="r"/>
            <a:r>
              <a:rPr lang="ru-RU" sz="3200" dirty="0">
                <a:solidFill>
                  <a:srgbClr val="1220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ритмы.</a:t>
            </a:r>
            <a:endParaRPr lang="ru-RU" sz="3200" dirty="0">
              <a:solidFill>
                <a:srgbClr val="1220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76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629" y="124962"/>
            <a:ext cx="485786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укрепления </a:t>
            </a: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дыхательной </a:t>
            </a: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</a:t>
            </a: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</a:t>
            </a: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духовые инструменты</a:t>
            </a:r>
            <a:endParaRPr lang="ru-RU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077" y="0"/>
            <a:ext cx="2966791" cy="2307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964" y="1245945"/>
            <a:ext cx="3214254" cy="2229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61695" y="521419"/>
            <a:ext cx="2343164" cy="2623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86629" y="4681499"/>
            <a:ext cx="559448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слабой</a:t>
            </a: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моторике пальцев – </a:t>
            </a: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клавишные инструменты</a:t>
            </a:r>
            <a:endParaRPr lang="ru-RU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274" y="4038919"/>
            <a:ext cx="3442855" cy="2642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510" y="4127421"/>
            <a:ext cx="2465363" cy="2465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777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306" y="442912"/>
            <a:ext cx="11732379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успешного использования музыкотерапии </a:t>
            </a:r>
          </a:p>
          <a:p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необходимо:</a:t>
            </a:r>
          </a:p>
          <a:p>
            <a:pPr marL="342900" indent="-342900">
              <a:buAutoNum type="arabicPeriod"/>
            </a:pPr>
            <a:r>
              <a:rPr lang="ru-RU" sz="4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Позитивный настрой – ребенка необходимо </a:t>
            </a:r>
          </a:p>
          <a:p>
            <a:r>
              <a:rPr lang="ru-RU" sz="4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настроить (расслабить или сосредоточить)</a:t>
            </a:r>
          </a:p>
          <a:p>
            <a:r>
              <a:rPr lang="ru-RU" sz="4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Музыкотерапия не должна вызывать усталость.</a:t>
            </a:r>
          </a:p>
          <a:p>
            <a:r>
              <a:rPr lang="ru-RU" sz="4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Важна корректировка громкости музыки, </a:t>
            </a:r>
          </a:p>
          <a:p>
            <a:r>
              <a:rPr lang="ru-RU" sz="4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музыка не утомляла и не потрясала нервную </a:t>
            </a:r>
          </a:p>
          <a:p>
            <a:r>
              <a:rPr lang="ru-RU" sz="4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систему.</a:t>
            </a:r>
          </a:p>
          <a:p>
            <a:r>
              <a:rPr lang="ru-RU" sz="4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Использование классической музыки. </a:t>
            </a:r>
            <a:endParaRPr lang="ru-RU" sz="4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18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82"/>
            <a:ext cx="12192000" cy="6968836"/>
          </a:xfrm>
        </p:spPr>
      </p:pic>
      <p:sp>
        <p:nvSpPr>
          <p:cNvPr id="5" name="TextBox 4"/>
          <p:cNvSpPr txBox="1"/>
          <p:nvPr/>
        </p:nvSpPr>
        <p:spPr>
          <a:xfrm>
            <a:off x="0" y="942110"/>
            <a:ext cx="414250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в детском саду –</a:t>
            </a:r>
          </a:p>
          <a:p>
            <a:pPr algn="ctr"/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самое </a:t>
            </a:r>
          </a:p>
          <a:p>
            <a:pPr algn="ctr"/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уязвимое </a:t>
            </a:r>
          </a:p>
          <a:p>
            <a:pPr algn="ctr"/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звено </a:t>
            </a:r>
          </a:p>
          <a:p>
            <a:pPr algn="ctr"/>
            <a:r>
              <a:rPr lang="ru-RU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едагогического </a:t>
            </a:r>
          </a:p>
          <a:p>
            <a:pPr algn="ctr"/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</a:t>
            </a:r>
            <a:endParaRPr lang="ru-RU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30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671" y="720436"/>
            <a:ext cx="445799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ДОУ – адаптировать</a:t>
            </a:r>
          </a:p>
          <a:p>
            <a:pPr algn="ctr"/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личность ребенка </a:t>
            </a:r>
          </a:p>
          <a:p>
            <a:pPr algn="ctr"/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социуму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665" y="587216"/>
            <a:ext cx="7200792" cy="5328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217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03819" y="720434"/>
            <a:ext cx="647007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музыкального руководителя:</a:t>
            </a:r>
          </a:p>
          <a:p>
            <a:pPr algn="ctr"/>
            <a:r>
              <a:rPr lang="ru-RU" sz="40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растить человека, </a:t>
            </a:r>
          </a:p>
          <a:p>
            <a:pPr algn="ctr"/>
            <a:r>
              <a:rPr lang="ru-RU" sz="40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способного </a:t>
            </a:r>
          </a:p>
          <a:p>
            <a:pPr algn="ctr"/>
            <a:r>
              <a:rPr lang="ru-RU" sz="40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самостоятельному </a:t>
            </a:r>
          </a:p>
          <a:p>
            <a:pPr algn="ctr"/>
            <a:r>
              <a:rPr lang="ru-RU" sz="40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творческому труду,</a:t>
            </a:r>
          </a:p>
          <a:p>
            <a:pPr algn="ctr"/>
            <a:r>
              <a:rPr lang="ru-RU" sz="40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личность активную, </a:t>
            </a:r>
          </a:p>
          <a:p>
            <a:pPr algn="ctr"/>
            <a:r>
              <a:rPr lang="ru-RU" sz="40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ищущую.</a:t>
            </a:r>
            <a:endParaRPr lang="ru-RU" sz="4000" b="1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360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453746" y="751313"/>
            <a:ext cx="4100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</a:t>
            </a:r>
            <a:endParaRPr lang="ru-RU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22327" y="5613975"/>
            <a:ext cx="32696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751314"/>
            <a:ext cx="46274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54" y="1516432"/>
            <a:ext cx="7026221" cy="46823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499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13" b="28477"/>
          <a:stretch/>
        </p:blipFill>
        <p:spPr>
          <a:xfrm>
            <a:off x="0" y="-45720"/>
            <a:ext cx="12230100" cy="690372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54380" y="0"/>
            <a:ext cx="108813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u="sng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 </a:t>
            </a:r>
            <a:r>
              <a:rPr lang="ru-RU" sz="4000" b="1" i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 </a:t>
            </a:r>
            <a:r>
              <a:rPr lang="ru-RU" sz="4000" b="1" i="1" u="sng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музыканта </a:t>
            </a:r>
            <a:r>
              <a:rPr lang="ru-RU" sz="40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r>
              <a:rPr lang="ru-RU" sz="40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психического здоровья </a:t>
            </a:r>
            <a: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ребенка, путем создания комфортных условий для </a:t>
            </a:r>
            <a:r>
              <a:rPr lang="ru-RU" sz="40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творческого самовыражения </a:t>
            </a:r>
            <a: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40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личности.</a:t>
            </a:r>
          </a:p>
        </p:txBody>
      </p:sp>
    </p:spTree>
    <p:extLst>
      <p:ext uri="{BB962C8B-B14F-4D97-AF65-F5344CB8AC3E}">
        <p14:creationId xmlns:p14="http://schemas.microsoft.com/office/powerpoint/2010/main" val="256298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52340" y="374074"/>
            <a:ext cx="498430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АРТ-ТЕРАПИЯ – </a:t>
            </a:r>
          </a:p>
          <a:p>
            <a:pPr algn="ctr"/>
            <a:r>
              <a:rPr lang="ru-RU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</a:t>
            </a:r>
            <a:r>
              <a:rPr lang="ru-R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 способы </a:t>
            </a:r>
          </a:p>
          <a:p>
            <a:pPr algn="ctr"/>
            <a:r>
              <a:rPr lang="ru-R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технологии </a:t>
            </a:r>
          </a:p>
          <a:p>
            <a:pPr algn="ctr"/>
            <a:r>
              <a:rPr lang="ru-R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реабилитации лиц </a:t>
            </a:r>
          </a:p>
          <a:p>
            <a:pPr algn="ctr"/>
            <a:r>
              <a:rPr lang="ru-R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средствами искусства </a:t>
            </a:r>
          </a:p>
          <a:p>
            <a:pPr algn="ctr"/>
            <a:r>
              <a:rPr lang="ru-R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</a:p>
          <a:p>
            <a:pPr algn="ctr"/>
            <a:r>
              <a:rPr lang="ru-R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художественной </a:t>
            </a:r>
          </a:p>
          <a:p>
            <a:pPr algn="ctr"/>
            <a:r>
              <a:rPr lang="ru-R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деятельности.</a:t>
            </a:r>
            <a:endParaRPr lang="ru-RU" sz="4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113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43" y="0"/>
            <a:ext cx="10030691" cy="71867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674042" y="955964"/>
            <a:ext cx="4351704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МУЗЫКОТЕРАПИЯ</a:t>
            </a:r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endParaRPr lang="ru-RU" sz="3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етод,</a:t>
            </a:r>
          </a:p>
          <a:p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использующий музыку </a:t>
            </a:r>
          </a:p>
          <a:p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средства</a:t>
            </a:r>
          </a:p>
          <a:p>
            <a:r>
              <a:rPr 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сихологической </a:t>
            </a:r>
          </a:p>
          <a:p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коррекции</a:t>
            </a:r>
          </a:p>
          <a:p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 ребенка</a:t>
            </a:r>
          </a:p>
          <a:p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желательном </a:t>
            </a:r>
          </a:p>
          <a:p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направлении</a:t>
            </a:r>
          </a:p>
          <a:p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083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1" y="117693"/>
            <a:ext cx="10629513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МУЗЫКОТЕРАПИЯ дает возможность </a:t>
            </a:r>
          </a:p>
          <a:p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решить ряд проблем: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Преодолеть психологическую защиту детей – </a:t>
            </a:r>
          </a:p>
          <a:p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активизировать или наоборот успокоить;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связь между ребенком и взрослым;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совершенствовать коммуникативные и </a:t>
            </a:r>
          </a:p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креативные способности ребенка;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Заинтересовать, занять его интересным делом – </a:t>
            </a:r>
          </a:p>
          <a:p>
            <a:r>
              <a:rPr lang="ru-RU" sz="3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пением, музыкальными играми, плясками, </a:t>
            </a:r>
          </a:p>
          <a:p>
            <a:r>
              <a:rPr lang="ru-RU" sz="3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движениями под музыку, </a:t>
            </a:r>
          </a:p>
          <a:p>
            <a:r>
              <a:rPr lang="ru-RU" sz="3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импровизацией на музыкальных инструментах.</a:t>
            </a:r>
          </a:p>
          <a:p>
            <a:pPr marL="285750" indent="-285750">
              <a:buFontTx/>
              <a:buChar char="-"/>
            </a:pP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34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</TotalTime>
  <Words>417</Words>
  <Application>Microsoft Office PowerPoint</Application>
  <PresentationFormat>Широкоэкранный</PresentationFormat>
  <Paragraphs>111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 и ВАНЯ</dc:creator>
  <cp:lastModifiedBy>Елена Иванова</cp:lastModifiedBy>
  <cp:revision>25</cp:revision>
  <dcterms:created xsi:type="dcterms:W3CDTF">2021-11-14T15:39:08Z</dcterms:created>
  <dcterms:modified xsi:type="dcterms:W3CDTF">2021-11-17T13:40:18Z</dcterms:modified>
</cp:coreProperties>
</file>